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72" r:id="rId3"/>
    <p:sldId id="326" r:id="rId4"/>
    <p:sldId id="331" r:id="rId5"/>
    <p:sldId id="339" r:id="rId6"/>
    <p:sldId id="341" r:id="rId7"/>
    <p:sldId id="340" r:id="rId8"/>
    <p:sldId id="342" r:id="rId9"/>
    <p:sldId id="343" r:id="rId10"/>
    <p:sldId id="335" r:id="rId11"/>
    <p:sldId id="336" r:id="rId12"/>
    <p:sldId id="344" r:id="rId13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ntin Lambourg" initials="VL" lastIdx="1" clrIdx="0">
    <p:extLst>
      <p:ext uri="{19B8F6BF-5375-455C-9EA6-DF929625EA0E}">
        <p15:presenceInfo xmlns:p15="http://schemas.microsoft.com/office/powerpoint/2012/main" userId="S-1-5-21-513225333-2007387984-3988352295-171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ABAD"/>
    <a:srgbClr val="0154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33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36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52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664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82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66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977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00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789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90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23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59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4110C-819A-489D-B849-49B5B8500C02}" type="datetimeFigureOut">
              <a:rPr lang="fr-FR" smtClean="0"/>
              <a:t>03/10/2025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44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1444" y="0"/>
            <a:ext cx="4737600" cy="8339399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</a:pPr>
            <a:endParaRPr lang="fr-FR" sz="2240" b="1" dirty="0">
              <a:latin typeface="Century Gothic" panose="020B050202020202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fr-FR" sz="2800" b="1" u="sng" dirty="0">
                <a:solidFill>
                  <a:srgbClr val="FFFFFF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CONCOURS </a:t>
            </a:r>
            <a:r>
              <a:rPr lang="fr-FR" sz="2800" b="1" u="sng" dirty="0" smtClean="0">
                <a:solidFill>
                  <a:srgbClr val="FFFFFF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–</a:t>
            </a:r>
            <a:endParaRPr lang="fr-FR" sz="2800" b="1" dirty="0" smtClean="0">
              <a:solidFill>
                <a:srgbClr val="FFFFFF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fr-FR" sz="2800" b="1" dirty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RECONFIGURATION DES ACTIVITES URGENCES ET CHIRURGIE DU CENTRE HOSPITALIER DE FOURMIES</a:t>
            </a:r>
          </a:p>
          <a:p>
            <a:pPr algn="ctr"/>
            <a:endParaRPr lang="fr-FR" sz="2800" b="1" dirty="0">
              <a:solidFill>
                <a:srgbClr val="FFFFFF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fr-FR" sz="2800" b="1" dirty="0">
                <a:solidFill>
                  <a:srgbClr val="FFFFFF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Carnet de références</a:t>
            </a:r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50000"/>
              </a:lnSpc>
            </a:pPr>
            <a:endParaRPr lang="fr-FR" sz="2240" b="1" dirty="0">
              <a:latin typeface="Century Gothic" panose="020B0502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871938" y="593376"/>
            <a:ext cx="61793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GROUPEMENT :</a:t>
            </a:r>
          </a:p>
          <a:p>
            <a:pPr algn="ctr"/>
            <a:r>
              <a:rPr lang="fr-FR" sz="4000" dirty="0"/>
              <a:t>…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6C728F-43EE-83A7-0FFF-63D444DB7F03}"/>
              </a:ext>
            </a:extLst>
          </p:cNvPr>
          <p:cNvSpPr/>
          <p:nvPr/>
        </p:nvSpPr>
        <p:spPr>
          <a:xfrm>
            <a:off x="11967229" y="242815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80" b="1" dirty="0" smtClean="0"/>
              <a:t>1</a:t>
            </a:r>
            <a:endParaRPr lang="fr-FR" sz="1680" b="1" dirty="0"/>
          </a:p>
        </p:txBody>
      </p:sp>
      <p:sp>
        <p:nvSpPr>
          <p:cNvPr id="38" name="Espace réservé du numéro de diapositive 2">
            <a:extLst>
              <a:ext uri="{FF2B5EF4-FFF2-40B4-BE49-F238E27FC236}">
                <a16:creationId xmlns:a16="http://schemas.microsoft.com/office/drawing/2014/main" id="{BEDDD0D4-DE43-EE89-3778-5C8A47ED8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31153" y="8780851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43332" y="2662177"/>
            <a:ext cx="7349924" cy="487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136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3">
            <a:extLst>
              <a:ext uri="{FF2B5EF4-FFF2-40B4-BE49-F238E27FC236}">
                <a16:creationId xmlns:a16="http://schemas.microsoft.com/office/drawing/2014/main" id="{9A30B933-BF69-617B-9B93-8CE19F7D9D54}"/>
              </a:ext>
            </a:extLst>
          </p:cNvPr>
          <p:cNvSpPr txBox="1"/>
          <p:nvPr/>
        </p:nvSpPr>
        <p:spPr>
          <a:xfrm>
            <a:off x="1023978" y="4187327"/>
            <a:ext cx="11187631" cy="1256041"/>
          </a:xfrm>
          <a:prstGeom prst="rect">
            <a:avLst/>
          </a:prstGeom>
        </p:spPr>
        <p:txBody>
          <a:bodyPr vert="horz" wrap="square" lIns="0" tIns="75494" rIns="0" bIns="0" rtlCol="0">
            <a:spAutoFit/>
          </a:bodyPr>
          <a:lstStyle/>
          <a:p>
            <a:pPr marL="16414" marR="6566" algn="ctr">
              <a:lnSpc>
                <a:spcPts val="4266"/>
              </a:lnSpc>
              <a:spcBef>
                <a:spcPts val="594"/>
              </a:spcBef>
            </a:pPr>
            <a:r>
              <a:rPr lang="fr-FR" sz="2800" b="1" spc="402" dirty="0" smtClean="0">
                <a:cs typeface="Lucida Sans Unicode"/>
              </a:rPr>
              <a:t>REFERENCES – BET : </a:t>
            </a:r>
          </a:p>
          <a:p>
            <a:pPr marL="16414" marR="6566" algn="ctr">
              <a:lnSpc>
                <a:spcPts val="4266"/>
              </a:lnSpc>
              <a:spcBef>
                <a:spcPts val="594"/>
              </a:spcBef>
            </a:pPr>
            <a:r>
              <a:rPr lang="fr-FR" sz="2000" b="1" i="1" spc="402" dirty="0" smtClean="0">
                <a:cs typeface="Lucida Sans Unicode"/>
              </a:rPr>
              <a:t>(Ajouter autant de diapositives que nécessaire)</a:t>
            </a:r>
            <a:endParaRPr lang="fr-FR" b="1" i="1" spc="402" dirty="0">
              <a:cs typeface="Lucida Sans Unicod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2EB24B-6223-EEA2-FC7B-6CE8FAD77E4D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08FC8CE9-3360-279A-C57F-15261BF2C187}"/>
              </a:ext>
            </a:extLst>
          </p:cNvPr>
          <p:cNvSpPr txBox="1">
            <a:spLocks/>
          </p:cNvSpPr>
          <p:nvPr/>
        </p:nvSpPr>
        <p:spPr>
          <a:xfrm>
            <a:off x="11964410" y="78698"/>
            <a:ext cx="494399" cy="471855"/>
          </a:xfrm>
          <a:prstGeom prst="rect">
            <a:avLst/>
          </a:prstGeom>
          <a:solidFill>
            <a:srgbClr val="7BABAD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8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10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object 13">
            <a:extLst>
              <a:ext uri="{FF2B5EF4-FFF2-40B4-BE49-F238E27FC236}">
                <a16:creationId xmlns:a16="http://schemas.microsoft.com/office/drawing/2014/main" id="{309930F4-0F22-08C2-2D37-3D7557CF69EC}"/>
              </a:ext>
            </a:extLst>
          </p:cNvPr>
          <p:cNvSpPr txBox="1"/>
          <p:nvPr/>
        </p:nvSpPr>
        <p:spPr>
          <a:xfrm>
            <a:off x="-2225516" y="175001"/>
            <a:ext cx="16140002" cy="880963"/>
          </a:xfrm>
          <a:prstGeom prst="rect">
            <a:avLst/>
          </a:prstGeom>
        </p:spPr>
        <p:txBody>
          <a:bodyPr vert="horz" wrap="square" lIns="0" tIns="140923" rIns="0" bIns="0" rtlCol="0">
            <a:spAutoFit/>
          </a:bodyPr>
          <a:lstStyle/>
          <a:p>
            <a:pPr algn="ctr"/>
            <a:r>
              <a:rPr lang="fr-FR" sz="2800" b="1" dirty="0">
                <a:ea typeface="Times New Roman" panose="02020603050405020304" pitchFamily="18" charset="0"/>
                <a:cs typeface="Calibri" panose="020F0502020204030204" pitchFamily="34" charset="0"/>
              </a:rPr>
              <a:t>CONCOURS</a:t>
            </a:r>
            <a:endParaRPr lang="fr-FR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000" b="1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OBJET</a:t>
            </a:r>
            <a:endParaRPr lang="fr-FR" sz="2000" b="1" dirty="0"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ABAC87D0-86C0-5E22-2F28-DA554A2E5E2C}"/>
              </a:ext>
            </a:extLst>
          </p:cNvPr>
          <p:cNvCxnSpPr>
            <a:cxnSpLocks/>
          </p:cNvCxnSpPr>
          <p:nvPr/>
        </p:nvCxnSpPr>
        <p:spPr>
          <a:xfrm>
            <a:off x="711743" y="735680"/>
            <a:ext cx="11317153" cy="0"/>
          </a:xfrm>
          <a:prstGeom prst="line">
            <a:avLst/>
          </a:prstGeom>
          <a:ln w="38100">
            <a:solidFill>
              <a:srgbClr val="A9C2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638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5B554-FA40-E56D-572F-5530F36AF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BCAA159-C129-AEB3-C81C-6EAB0C4BB859}"/>
              </a:ext>
            </a:extLst>
          </p:cNvPr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</a:t>
            </a:r>
            <a:r>
              <a:rPr lang="fr-FR" sz="2240" b="1" dirty="0" smtClean="0">
                <a:solidFill>
                  <a:schemeClr val="bg1"/>
                </a:solidFill>
              </a:rPr>
              <a:t>4</a:t>
            </a:r>
            <a:endParaRPr lang="fr-FR" sz="2240"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C32837-9016-1E44-B674-D3B1BBBCEFD9}"/>
              </a:ext>
            </a:extLst>
          </p:cNvPr>
          <p:cNvSpPr/>
          <p:nvPr/>
        </p:nvSpPr>
        <p:spPr>
          <a:xfrm>
            <a:off x="876431" y="5459546"/>
            <a:ext cx="5186319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206DAE-F18E-3564-EBF5-B3D4A82E286A}"/>
              </a:ext>
            </a:extLst>
          </p:cNvPr>
          <p:cNvSpPr/>
          <p:nvPr/>
        </p:nvSpPr>
        <p:spPr>
          <a:xfrm>
            <a:off x="7065564" y="5432688"/>
            <a:ext cx="5059895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5B0B628-760E-B141-F14A-8DAC53AA7C67}"/>
              </a:ext>
            </a:extLst>
          </p:cNvPr>
          <p:cNvSpPr txBox="1"/>
          <p:nvPr/>
        </p:nvSpPr>
        <p:spPr>
          <a:xfrm>
            <a:off x="1268471" y="6240585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5614E67-FDAB-F920-6866-4CCFD5E552B9}"/>
              </a:ext>
            </a:extLst>
          </p:cNvPr>
          <p:cNvSpPr txBox="1"/>
          <p:nvPr/>
        </p:nvSpPr>
        <p:spPr>
          <a:xfrm>
            <a:off x="7397215" y="6415804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F15F8DD-D9D4-7588-5123-CD86D11F5345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6FF56B5D-BC14-C869-D7A3-E79A3B6C7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11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EDDC2A15-B4F2-AF84-C77A-D8A076C56DEA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0358" y="735863"/>
            <a:ext cx="4387511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/>
              <a:t>Renseignement sur la référence présentée :</a:t>
            </a:r>
          </a:p>
          <a:p>
            <a:endParaRPr lang="fr-FR" altLang="fr-FR" sz="1400" b="1" u="sng" dirty="0"/>
          </a:p>
          <a:p>
            <a:r>
              <a:rPr lang="fr-FR" altLang="fr-FR" sz="1400" dirty="0"/>
              <a:t>Désignation de l’opération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Lieu de réalisation </a:t>
            </a:r>
            <a:r>
              <a:rPr lang="fr-FR" altLang="fr-FR" sz="1400" dirty="0">
                <a:solidFill>
                  <a:schemeClr val="bg1">
                    <a:lumMod val="75000"/>
                  </a:schemeClr>
                </a:solidFill>
              </a:rPr>
              <a:t>: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Maître d’ouvrage </a:t>
            </a:r>
            <a:r>
              <a:rPr lang="fr-FR" altLang="fr-FR" sz="1400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	</a:t>
            </a:r>
            <a:r>
              <a:rPr lang="fr-FR" sz="1400" b="1" i="1" dirty="0"/>
              <a:t>		</a:t>
            </a:r>
          </a:p>
          <a:p>
            <a:endParaRPr lang="fr-FR" altLang="fr-FR" sz="1400" dirty="0"/>
          </a:p>
          <a:p>
            <a:r>
              <a:rPr lang="fr-FR" altLang="fr-FR" sz="1400" dirty="0"/>
              <a:t>Type d’ouvrage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Surface de plancher (m²)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Catégorie du bâtiment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Avancement / Date de livraison :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Montant de travaux (€HT)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/>
          </a:p>
          <a:p>
            <a:r>
              <a:rPr lang="fr-FR" altLang="fr-FR" sz="1400" dirty="0"/>
              <a:t>Eléments de mission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2CDD76A-1F01-48F3-6373-EA8422D11CC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latin typeface="+mn-lt"/>
              </a:rPr>
              <a:t>Renseignements sur le candidat </a:t>
            </a:r>
            <a:r>
              <a:rPr lang="fr-FR" altLang="fr-FR" sz="2000" b="1" dirty="0">
                <a:latin typeface="+mn-lt"/>
              </a:rPr>
              <a:t>:  Nom du groupement / Société : </a:t>
            </a:r>
            <a:r>
              <a:rPr lang="fr-FR" altLang="fr-FR" sz="2000" b="1" i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1858045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779173" y="193184"/>
            <a:ext cx="11082270" cy="895081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altLang="fr-FR" sz="1100" i="1" dirty="0">
                <a:solidFill>
                  <a:schemeClr val="tx1"/>
                </a:solidFill>
              </a:rPr>
              <a:t>Documents graphiques : 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PLAN MASSE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PERSPECTIVE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VUES EXTERIEURES, NTERIEURES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AUTRE(S) ELEMENT(S) JUGE(S) PERTINENT (S) A LA DEFINITION DU PROJET 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4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2036" y="193184"/>
            <a:ext cx="499915" cy="45114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2111150" y="232204"/>
            <a:ext cx="402674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80" b="1" dirty="0" smtClean="0">
                <a:solidFill>
                  <a:schemeClr val="bg1"/>
                </a:solidFill>
              </a:rPr>
              <a:t>12</a:t>
            </a:r>
            <a:endParaRPr lang="fr-FR" sz="168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7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16200000">
            <a:off x="-4388516" y="4399951"/>
            <a:ext cx="9601204" cy="801310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</a:pPr>
            <a:endParaRPr lang="fr-FR" sz="224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REFERENCES</a:t>
            </a:r>
          </a:p>
          <a:p>
            <a:pPr algn="ctr">
              <a:lnSpc>
                <a:spcPct val="50000"/>
              </a:lnSpc>
            </a:pPr>
            <a:endParaRPr lang="fr-FR" sz="224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object 13">
            <a:extLst>
              <a:ext uri="{FF2B5EF4-FFF2-40B4-BE49-F238E27FC236}">
                <a16:creationId xmlns:a16="http://schemas.microsoft.com/office/drawing/2014/main" id="{8DF18AD0-6314-3CFE-906F-D87C37E8DF71}"/>
              </a:ext>
            </a:extLst>
          </p:cNvPr>
          <p:cNvSpPr txBox="1"/>
          <p:nvPr/>
        </p:nvSpPr>
        <p:spPr>
          <a:xfrm>
            <a:off x="1096804" y="1"/>
            <a:ext cx="16140002" cy="1006510"/>
          </a:xfrm>
          <a:prstGeom prst="rect">
            <a:avLst/>
          </a:prstGeom>
        </p:spPr>
        <p:txBody>
          <a:bodyPr vert="horz" wrap="square" lIns="0" tIns="140923" rIns="0" bIns="0" rtlCol="0">
            <a:spAutoFit/>
          </a:bodyPr>
          <a:lstStyle/>
          <a:p>
            <a:pPr marL="30639" marR="12256">
              <a:lnSpc>
                <a:spcPts val="7962"/>
              </a:lnSpc>
              <a:spcBef>
                <a:spcPts val="1107"/>
              </a:spcBef>
            </a:pPr>
            <a:r>
              <a:rPr lang="fr-FR" sz="2800" b="1" spc="749" dirty="0">
                <a:solidFill>
                  <a:srgbClr val="0A0847"/>
                </a:solidFill>
                <a:cs typeface="Lucida Sans Unicode"/>
              </a:rPr>
              <a:t>PREAMBULE</a:t>
            </a:r>
            <a:endParaRPr sz="2800" b="1" dirty="0">
              <a:solidFill>
                <a:srgbClr val="0A0847"/>
              </a:solidFill>
              <a:cs typeface="Lucida Sans Unicode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5B62D55-A3D2-7BB0-2B8F-B62982201860}"/>
              </a:ext>
            </a:extLst>
          </p:cNvPr>
          <p:cNvCxnSpPr>
            <a:cxnSpLocks/>
          </p:cNvCxnSpPr>
          <p:nvPr/>
        </p:nvCxnSpPr>
        <p:spPr>
          <a:xfrm>
            <a:off x="831217" y="1131204"/>
            <a:ext cx="11317153" cy="0"/>
          </a:xfrm>
          <a:prstGeom prst="line">
            <a:avLst/>
          </a:prstGeom>
          <a:ln w="38100">
            <a:solidFill>
              <a:srgbClr val="A9C2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60D979B2-1DFE-FC9D-6E47-57272DE2B0FE}"/>
              </a:ext>
            </a:extLst>
          </p:cNvPr>
          <p:cNvSpPr txBox="1"/>
          <p:nvPr/>
        </p:nvSpPr>
        <p:spPr>
          <a:xfrm>
            <a:off x="1096804" y="1392796"/>
            <a:ext cx="10942799" cy="9762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20569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fr-FR" sz="1680" b="1" u="sng" dirty="0" smtClean="0">
                <a:latin typeface="+mj-lt"/>
              </a:rPr>
              <a:t>Au </a:t>
            </a:r>
            <a:r>
              <a:rPr lang="fr-FR" altLang="fr-FR" sz="1680" b="1" u="sng" dirty="0">
                <a:latin typeface="+mj-lt"/>
              </a:rPr>
              <a:t>titre des exigences d’expérience </a:t>
            </a:r>
            <a:r>
              <a:rPr lang="fr-FR" altLang="fr-FR" sz="1680" b="1" u="sng" dirty="0" smtClean="0">
                <a:latin typeface="+mj-lt"/>
              </a:rPr>
              <a:t>professionnelle, </a:t>
            </a:r>
            <a:r>
              <a:rPr lang="fr-FR" altLang="fr-FR" sz="1680" b="1" u="sng" dirty="0">
                <a:latin typeface="+mj-lt"/>
              </a:rPr>
              <a:t>le candidat identifiera distinctement :</a:t>
            </a:r>
          </a:p>
          <a:p>
            <a:pPr defTabSz="2205692" fontAlgn="base">
              <a:spcBef>
                <a:spcPct val="0"/>
              </a:spcBef>
              <a:spcAft>
                <a:spcPct val="0"/>
              </a:spcAft>
              <a:defRPr/>
            </a:pPr>
            <a:endParaRPr lang="fr-FR" altLang="fr-FR" sz="1680" dirty="0">
              <a:solidFill>
                <a:srgbClr val="002060"/>
              </a:solidFill>
              <a:latin typeface="+mj-lt"/>
            </a:endParaRPr>
          </a:p>
          <a:p>
            <a:r>
              <a:rPr lang="fr-FR" sz="1600" u="sng" dirty="0">
                <a:solidFill>
                  <a:srgbClr val="C00000"/>
                </a:solidFill>
                <a:latin typeface="+mj-lt"/>
              </a:rPr>
              <a:t>3</a:t>
            </a:r>
            <a:r>
              <a:rPr lang="fr-FR" sz="1600" u="sng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FR" sz="1600" u="sng" dirty="0">
                <a:solidFill>
                  <a:srgbClr val="C00000"/>
                </a:solidFill>
                <a:latin typeface="+mj-lt"/>
              </a:rPr>
              <a:t>références proposées par l’architecte mandataire </a:t>
            </a:r>
            <a:r>
              <a:rPr lang="fr-FR" sz="1600" u="sng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fr-FR" sz="1600" u="sng" dirty="0">
                <a:solidFill>
                  <a:srgbClr val="C00000"/>
                </a:solidFill>
                <a:latin typeface="+mj-lt"/>
              </a:rPr>
              <a:t>une référence complémentaire pourra être ajoutée pour un éventuel architecte associé </a:t>
            </a:r>
            <a:r>
              <a:rPr lang="fr-FR" sz="1600" u="sng" dirty="0" err="1">
                <a:solidFill>
                  <a:srgbClr val="C00000"/>
                </a:solidFill>
                <a:latin typeface="+mj-lt"/>
              </a:rPr>
              <a:t>co-traitant</a:t>
            </a:r>
            <a:r>
              <a:rPr lang="fr-FR" sz="1600" u="sng" dirty="0" smtClean="0">
                <a:solidFill>
                  <a:srgbClr val="C00000"/>
                </a:solidFill>
                <a:latin typeface="+mj-lt"/>
              </a:rPr>
              <a:t>):</a:t>
            </a:r>
            <a:endParaRPr lang="fr-FR" sz="1600" u="sng" dirty="0">
              <a:solidFill>
                <a:srgbClr val="C00000"/>
              </a:solidFill>
              <a:latin typeface="+mj-lt"/>
            </a:endParaRPr>
          </a:p>
          <a:p>
            <a:endParaRPr lang="fr-FR" sz="1600" dirty="0">
              <a:solidFill>
                <a:srgbClr val="002060"/>
              </a:solidFill>
              <a:latin typeface="+mj-lt"/>
            </a:endParaRPr>
          </a:p>
          <a:p>
            <a:pPr algn="just"/>
            <a:r>
              <a:rPr lang="fr-FR" sz="1600" dirty="0">
                <a:solidFill>
                  <a:srgbClr val="002060"/>
                </a:solidFill>
                <a:latin typeface="+mj-lt"/>
              </a:rPr>
              <a:t>-	</a:t>
            </a:r>
            <a:r>
              <a:rPr lang="fr-FR" sz="1600" dirty="0">
                <a:latin typeface="+mj-lt"/>
              </a:rPr>
              <a:t>Opération ayant des surfaces analogues au projet et d’au moins 5 000 m² SDO pour un bâtiment hospitalier intégrant un plateau technique (urgences, blocs opératoires, imagerie ou laboratoire),</a:t>
            </a:r>
          </a:p>
          <a:p>
            <a:pPr algn="just"/>
            <a:r>
              <a:rPr lang="fr-FR" sz="1600" dirty="0">
                <a:latin typeface="+mj-lt"/>
              </a:rPr>
              <a:t>-	Opération intégrant un bloc opératoire de 8 à 16 salles,</a:t>
            </a:r>
          </a:p>
          <a:p>
            <a:pPr algn="just"/>
            <a:r>
              <a:rPr lang="fr-FR" sz="1600" dirty="0">
                <a:latin typeface="+mj-lt"/>
              </a:rPr>
              <a:t>-	Opération pour un projet d’urgences ayant entre 18 000 et 50 000 passages par an.</a:t>
            </a:r>
          </a:p>
          <a:p>
            <a:endParaRPr lang="fr-FR" sz="1600" dirty="0">
              <a:solidFill>
                <a:srgbClr val="002060"/>
              </a:solidFill>
              <a:latin typeface="+mj-lt"/>
            </a:endParaRPr>
          </a:p>
          <a:p>
            <a:r>
              <a:rPr lang="fr-FR" sz="1600" u="sng" dirty="0">
                <a:solidFill>
                  <a:srgbClr val="C00000"/>
                </a:solidFill>
                <a:latin typeface="+mj-lt"/>
              </a:rPr>
              <a:t>3 références proposées par </a:t>
            </a:r>
            <a:r>
              <a:rPr lang="fr-FR" sz="1600" u="sng" dirty="0" smtClean="0">
                <a:solidFill>
                  <a:srgbClr val="C00000"/>
                </a:solidFill>
                <a:latin typeface="+mj-lt"/>
              </a:rPr>
              <a:t>le </a:t>
            </a:r>
            <a:r>
              <a:rPr lang="fr-FR" sz="1600" u="sng" dirty="0">
                <a:solidFill>
                  <a:srgbClr val="C00000"/>
                </a:solidFill>
                <a:latin typeface="+mj-lt"/>
              </a:rPr>
              <a:t>bureau d’étude technique (BET) : </a:t>
            </a:r>
          </a:p>
          <a:p>
            <a:endParaRPr lang="fr-FR" sz="1600" dirty="0">
              <a:solidFill>
                <a:srgbClr val="002060"/>
              </a:solidFill>
              <a:latin typeface="+mj-lt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 smtClean="0">
                <a:latin typeface="+mj-lt"/>
              </a:rPr>
              <a:t>Bâtiment </a:t>
            </a:r>
            <a:r>
              <a:rPr lang="fr-FR" sz="1600" dirty="0">
                <a:latin typeface="+mj-lt"/>
              </a:rPr>
              <a:t>hospitalier comprenant des blocs </a:t>
            </a:r>
            <a:r>
              <a:rPr lang="fr-FR" sz="1600" dirty="0" smtClean="0">
                <a:latin typeface="+mj-lt"/>
              </a:rPr>
              <a:t>opératoires</a:t>
            </a:r>
          </a:p>
          <a:p>
            <a:pPr algn="just"/>
            <a:endParaRPr lang="fr-FR" sz="1600" dirty="0">
              <a:latin typeface="+mj-lt"/>
            </a:endParaRPr>
          </a:p>
          <a:p>
            <a:pPr algn="just"/>
            <a:r>
              <a:rPr lang="fr-FR" sz="1600" b="1" dirty="0">
                <a:latin typeface="+mj-lt"/>
              </a:rPr>
              <a:t>Les références peuvent être constituées de projets à différents stades d'avancement (de préférence, les plus avancés possibles). Sont exclues les références de projets </a:t>
            </a:r>
            <a:r>
              <a:rPr lang="fr-FR" sz="1600" b="1" dirty="0" smtClean="0">
                <a:latin typeface="+mj-lt"/>
              </a:rPr>
              <a:t>de concours non </a:t>
            </a:r>
            <a:r>
              <a:rPr lang="fr-FR" sz="1600" b="1" dirty="0">
                <a:latin typeface="+mj-lt"/>
              </a:rPr>
              <a:t>lauréats.</a:t>
            </a:r>
          </a:p>
          <a:p>
            <a:pPr algn="just" defTabSz="2205692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680" dirty="0">
              <a:latin typeface="+mj-lt"/>
            </a:endParaRPr>
          </a:p>
          <a:p>
            <a:pPr algn="just" defTabSz="220569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80" dirty="0">
                <a:latin typeface="+mj-lt"/>
              </a:rPr>
              <a:t>Les références peuvent être en cours ou réalisées, étant précisé que les références présentées doivent avoir moins de 10 ans</a:t>
            </a:r>
            <a:r>
              <a:rPr lang="fr-FR" sz="1680" dirty="0" smtClean="0">
                <a:latin typeface="+mj-lt"/>
              </a:rPr>
              <a:t>. </a:t>
            </a:r>
            <a:r>
              <a:rPr lang="fr-FR" sz="1680" dirty="0">
                <a:latin typeface="+mj-lt"/>
              </a:rPr>
              <a:t>Ce document inclut la présentation des projets, 1 page par </a:t>
            </a:r>
            <a:r>
              <a:rPr lang="fr-FR" sz="1680" dirty="0" smtClean="0">
                <a:latin typeface="+mj-lt"/>
              </a:rPr>
              <a:t>projet.</a:t>
            </a:r>
          </a:p>
          <a:p>
            <a:pPr algn="just" defTabSz="220569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80" dirty="0" smtClean="0">
                <a:latin typeface="+mj-lt"/>
              </a:rPr>
              <a:t>Pour </a:t>
            </a:r>
            <a:r>
              <a:rPr lang="fr-FR" sz="1680" dirty="0">
                <a:latin typeface="+mj-lt"/>
              </a:rPr>
              <a:t>chaque référence, doivent figurer impérativement les informations suivantes : lieu de réalisation, nature du programme, maître d’ouvrage, surface de plancher, montant des travaux H.T., mission réalisée, identité du mandataire.</a:t>
            </a:r>
          </a:p>
          <a:p>
            <a:pPr algn="just" defTabSz="2205692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680" b="1" dirty="0" smtClean="0">
              <a:latin typeface="+mj-lt"/>
            </a:endParaRPr>
          </a:p>
          <a:p>
            <a:pPr algn="just" defTabSz="2205692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b="1" dirty="0">
              <a:latin typeface="+mj-lt"/>
            </a:endParaRPr>
          </a:p>
          <a:p>
            <a:pPr marL="1102360" indent="-110236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r>
              <a:rPr lang="fr-FR" sz="1680" b="1" i="1" dirty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La MOA sera attentive aux éléments </a:t>
            </a:r>
            <a:r>
              <a:rPr lang="fr-FR" sz="1680" b="1" i="1" dirty="0" smtClean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suivants :</a:t>
            </a:r>
            <a:endParaRPr lang="fr-FR" sz="1680" b="1" dirty="0"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Surfaces équivalentes ou </a:t>
            </a:r>
            <a:r>
              <a:rPr lang="fr-FR" sz="1680" i="1" dirty="0" smtClean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proches ;</a:t>
            </a:r>
            <a:endParaRPr lang="fr-FR" sz="1680" i="1" dirty="0"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Montant prévisionnel des travaux équivalent ou </a:t>
            </a:r>
            <a:r>
              <a:rPr lang="fr-FR" sz="1680" i="1" dirty="0" smtClean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proche ;</a:t>
            </a:r>
            <a:endParaRPr lang="fr-FR" sz="1680" i="1" dirty="0"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Construction présentant une démarche environnementale</a:t>
            </a:r>
            <a:r>
              <a:rPr lang="fr-FR" sz="1680" i="1" dirty="0" smtClean="0"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altLang="fr-FR" sz="1680" dirty="0" smtClean="0">
              <a:latin typeface="+mj-lt"/>
            </a:endParaRPr>
          </a:p>
          <a:p>
            <a:pPr defTabSz="2205692" fontAlgn="base">
              <a:spcBef>
                <a:spcPct val="0"/>
              </a:spcBef>
              <a:spcAft>
                <a:spcPct val="0"/>
              </a:spcAft>
              <a:defRPr/>
            </a:pPr>
            <a:endParaRPr lang="fr-FR" altLang="fr-FR" sz="1680" dirty="0" smtClean="0">
              <a:solidFill>
                <a:srgbClr val="002060"/>
              </a:solidFill>
              <a:latin typeface="+mj-lt"/>
            </a:endParaRPr>
          </a:p>
          <a:p>
            <a:pPr marL="624523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endParaRPr lang="fr-FR" sz="1680" b="1" i="1" dirty="0" smtClean="0">
              <a:solidFill>
                <a:srgbClr val="002060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4523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endParaRPr lang="fr-FR" sz="1680" b="1" i="1" dirty="0">
              <a:solidFill>
                <a:srgbClr val="002060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4523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endParaRPr lang="fr-FR" sz="1680" b="1" i="1" dirty="0">
              <a:solidFill>
                <a:srgbClr val="002060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4523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endParaRPr lang="fr-FR" sz="1680" b="1" i="1" dirty="0" smtClean="0">
              <a:solidFill>
                <a:srgbClr val="002060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4523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endParaRPr lang="fr-FR" sz="1680" b="1" i="1" dirty="0">
              <a:solidFill>
                <a:srgbClr val="002060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827135" indent="-827135" algn="just">
              <a:buFont typeface="Wingdings" panose="05000000000000000000" pitchFamily="2" charset="2"/>
              <a:buChar char="§"/>
            </a:pPr>
            <a:endParaRPr lang="fr-FR" sz="1680" dirty="0">
              <a:solidFill>
                <a:srgbClr val="002060"/>
              </a:solidFill>
              <a:highlight>
                <a:srgbClr val="FFFF00"/>
              </a:highlight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EC689D-F34F-21FB-A749-CB28C3064227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0" name="Espace réservé du numéro de diapositive 2">
            <a:extLst>
              <a:ext uri="{FF2B5EF4-FFF2-40B4-BE49-F238E27FC236}">
                <a16:creationId xmlns:a16="http://schemas.microsoft.com/office/drawing/2014/main" id="{04AC3004-25A5-1426-89EA-02F8BCC3CE94}"/>
              </a:ext>
            </a:extLst>
          </p:cNvPr>
          <p:cNvSpPr txBox="1">
            <a:spLocks/>
          </p:cNvSpPr>
          <p:nvPr/>
        </p:nvSpPr>
        <p:spPr>
          <a:xfrm>
            <a:off x="11964410" y="78698"/>
            <a:ext cx="494399" cy="471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8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2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232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3">
            <a:extLst>
              <a:ext uri="{FF2B5EF4-FFF2-40B4-BE49-F238E27FC236}">
                <a16:creationId xmlns:a16="http://schemas.microsoft.com/office/drawing/2014/main" id="{9A30B933-BF69-617B-9B93-8CE19F7D9D54}"/>
              </a:ext>
            </a:extLst>
          </p:cNvPr>
          <p:cNvSpPr txBox="1"/>
          <p:nvPr/>
        </p:nvSpPr>
        <p:spPr>
          <a:xfrm>
            <a:off x="1023978" y="4187327"/>
            <a:ext cx="11187631" cy="627664"/>
          </a:xfrm>
          <a:prstGeom prst="rect">
            <a:avLst/>
          </a:prstGeom>
        </p:spPr>
        <p:txBody>
          <a:bodyPr vert="horz" wrap="square" lIns="0" tIns="75494" rIns="0" bIns="0" rtlCol="0">
            <a:spAutoFit/>
          </a:bodyPr>
          <a:lstStyle/>
          <a:p>
            <a:pPr marL="16414" marR="6566" algn="ctr">
              <a:lnSpc>
                <a:spcPts val="4266"/>
              </a:lnSpc>
              <a:spcBef>
                <a:spcPts val="594"/>
              </a:spcBef>
            </a:pPr>
            <a:r>
              <a:rPr lang="fr-FR" sz="2800" b="1" spc="402" dirty="0" smtClean="0">
                <a:cs typeface="Lucida Sans Unicode"/>
              </a:rPr>
              <a:t>REFERENCES – ARCHITECTE MANDATAIRE</a:t>
            </a:r>
            <a:r>
              <a:rPr lang="fr-FR" sz="2800" b="1" spc="402" dirty="0" smtClean="0">
                <a:solidFill>
                  <a:srgbClr val="0A0847"/>
                </a:solidFill>
                <a:cs typeface="Lucida Sans Unicode"/>
              </a:rPr>
              <a:t>: </a:t>
            </a:r>
            <a:endParaRPr lang="fr-FR" sz="2800" b="1" spc="402" dirty="0">
              <a:solidFill>
                <a:srgbClr val="0A0847"/>
              </a:solidFill>
              <a:cs typeface="Lucida Sans Unicod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2EB24B-6223-EEA2-FC7B-6CE8FAD77E4D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08FC8CE9-3360-279A-C57F-15261BF2C187}"/>
              </a:ext>
            </a:extLst>
          </p:cNvPr>
          <p:cNvSpPr txBox="1">
            <a:spLocks/>
          </p:cNvSpPr>
          <p:nvPr/>
        </p:nvSpPr>
        <p:spPr>
          <a:xfrm>
            <a:off x="11964410" y="78698"/>
            <a:ext cx="494399" cy="471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8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3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object 13">
            <a:extLst>
              <a:ext uri="{FF2B5EF4-FFF2-40B4-BE49-F238E27FC236}">
                <a16:creationId xmlns:a16="http://schemas.microsoft.com/office/drawing/2014/main" id="{309930F4-0F22-08C2-2D37-3D7557CF69EC}"/>
              </a:ext>
            </a:extLst>
          </p:cNvPr>
          <p:cNvSpPr txBox="1"/>
          <p:nvPr/>
        </p:nvSpPr>
        <p:spPr>
          <a:xfrm>
            <a:off x="-2225516" y="175001"/>
            <a:ext cx="16140002" cy="880963"/>
          </a:xfrm>
          <a:prstGeom prst="rect">
            <a:avLst/>
          </a:prstGeom>
        </p:spPr>
        <p:txBody>
          <a:bodyPr vert="horz" wrap="square" lIns="0" tIns="140923" rIns="0" bIns="0" rtlCol="0">
            <a:spAutoFit/>
          </a:bodyPr>
          <a:lstStyle/>
          <a:p>
            <a:pPr algn="ctr"/>
            <a:r>
              <a:rPr lang="fr-FR" sz="2800" b="1" dirty="0">
                <a:ea typeface="Times New Roman" panose="02020603050405020304" pitchFamily="18" charset="0"/>
                <a:cs typeface="Calibri" panose="020F0502020204030204" pitchFamily="34" charset="0"/>
              </a:rPr>
              <a:t>CONCOURS</a:t>
            </a:r>
            <a:endParaRPr lang="fr-FR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000" b="1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OBJET</a:t>
            </a:r>
            <a:endParaRPr lang="fr-FR" sz="2000" b="1" dirty="0"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ABAC87D0-86C0-5E22-2F28-DA554A2E5E2C}"/>
              </a:ext>
            </a:extLst>
          </p:cNvPr>
          <p:cNvCxnSpPr>
            <a:cxnSpLocks/>
          </p:cNvCxnSpPr>
          <p:nvPr/>
        </p:nvCxnSpPr>
        <p:spPr>
          <a:xfrm>
            <a:off x="711743" y="735680"/>
            <a:ext cx="11317153" cy="0"/>
          </a:xfrm>
          <a:prstGeom prst="line">
            <a:avLst/>
          </a:prstGeom>
          <a:ln w="38100">
            <a:solidFill>
              <a:srgbClr val="A9C2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80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A66C49-7742-2559-D585-A4352E871340}"/>
              </a:ext>
            </a:extLst>
          </p:cNvPr>
          <p:cNvSpPr/>
          <p:nvPr/>
        </p:nvSpPr>
        <p:spPr>
          <a:xfrm>
            <a:off x="1034464" y="5562577"/>
            <a:ext cx="4864060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0B7FCE-B130-1374-F947-F9EC00354EC1}"/>
              </a:ext>
            </a:extLst>
          </p:cNvPr>
          <p:cNvSpPr/>
          <p:nvPr/>
        </p:nvSpPr>
        <p:spPr>
          <a:xfrm>
            <a:off x="6698517" y="5562577"/>
            <a:ext cx="5137168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6B9C419-FA52-6563-7383-D2F658340FA0}"/>
              </a:ext>
            </a:extLst>
          </p:cNvPr>
          <p:cNvSpPr txBox="1"/>
          <p:nvPr/>
        </p:nvSpPr>
        <p:spPr>
          <a:xfrm>
            <a:off x="1381423" y="6544592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7BAF8E2-7641-0F8D-9EC7-C2D8F3143092}"/>
              </a:ext>
            </a:extLst>
          </p:cNvPr>
          <p:cNvSpPr txBox="1"/>
          <p:nvPr/>
        </p:nvSpPr>
        <p:spPr>
          <a:xfrm>
            <a:off x="7023728" y="6480198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D7408A-6F9F-6CE2-3CE8-B553D9E497F0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0924A2AE-5D02-A279-8D1F-B59F7C08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9B51DD0E-08C9-761E-334E-442B17364433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485" y="735863"/>
            <a:ext cx="4532814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/>
              <a:t>Renseignement sur la référence présentée :</a:t>
            </a:r>
          </a:p>
          <a:p>
            <a:endParaRPr lang="fr-FR" altLang="fr-FR" sz="1400" b="1" u="sng" dirty="0"/>
          </a:p>
          <a:p>
            <a:r>
              <a:rPr lang="fr-FR" altLang="fr-FR" sz="1400" dirty="0"/>
              <a:t>Désignation de l’opération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Lieu de réalisation </a:t>
            </a:r>
            <a:r>
              <a:rPr lang="fr-FR" altLang="fr-FR" sz="1400" dirty="0" smtClean="0"/>
              <a:t>: </a:t>
            </a:r>
            <a:r>
              <a:rPr lang="fr-FR" sz="1400" b="1" i="1" dirty="0" smtClean="0">
                <a:solidFill>
                  <a:schemeClr val="bg1">
                    <a:lumMod val="75000"/>
                  </a:schemeClr>
                </a:solidFill>
              </a:rPr>
              <a:t>A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Maître d’ouvrage </a:t>
            </a:r>
            <a:r>
              <a:rPr lang="fr-FR" altLang="fr-FR" sz="1400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	</a:t>
            </a:r>
            <a:r>
              <a:rPr lang="fr-FR" sz="1400" b="1" i="1" dirty="0"/>
              <a:t>		</a:t>
            </a:r>
          </a:p>
          <a:p>
            <a:endParaRPr lang="fr-FR" altLang="fr-FR" sz="1400" dirty="0"/>
          </a:p>
          <a:p>
            <a:r>
              <a:rPr lang="fr-FR" altLang="fr-FR" sz="1400" dirty="0"/>
              <a:t>Type d’ouvrage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Surface de plancher (m²)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Catégorie du bâtiment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Avancement / Date de livraison :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Montant de travaux (€HT)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/>
          </a:p>
          <a:p>
            <a:r>
              <a:rPr lang="fr-FR" altLang="fr-FR" sz="1400" dirty="0"/>
              <a:t>Eléments de mission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/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10A8B28-100A-B2D6-976D-C35DAC19CDAC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latin typeface="+mn-lt"/>
              </a:rPr>
              <a:t>Renseignements sur le candidat </a:t>
            </a:r>
            <a:r>
              <a:rPr lang="fr-FR" altLang="fr-FR" sz="2000" b="1" dirty="0">
                <a:latin typeface="+mn-lt"/>
              </a:rPr>
              <a:t>:  Nom du groupement / Société </a:t>
            </a:r>
            <a:r>
              <a:rPr lang="fr-FR" altLang="fr-FR" sz="20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: </a:t>
            </a:r>
            <a:r>
              <a:rPr lang="fr-FR" altLang="fr-FR" sz="2000" b="1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3703539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779173" y="193184"/>
            <a:ext cx="11082270" cy="895081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altLang="fr-FR" sz="1100" i="1" dirty="0">
                <a:solidFill>
                  <a:schemeClr val="tx1"/>
                </a:solidFill>
              </a:rPr>
              <a:t>Documents graphiques : 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PLAN MASSE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PERSPECTIVE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VUES EXTERIEURES, NTERIEURES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AUTRE(S) ELEMENT(S) JUGE(S) PERTINENT (S) A LA DEFINITION DU PROJET 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1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2036" y="193184"/>
            <a:ext cx="499915" cy="45114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2111150" y="232204"/>
            <a:ext cx="29367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80" b="1" dirty="0" smtClean="0">
                <a:solidFill>
                  <a:schemeClr val="bg1"/>
                </a:solidFill>
              </a:rPr>
              <a:t>5</a:t>
            </a:r>
            <a:endParaRPr lang="fr-FR" sz="168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07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A66C49-7742-2559-D585-A4352E871340}"/>
              </a:ext>
            </a:extLst>
          </p:cNvPr>
          <p:cNvSpPr/>
          <p:nvPr/>
        </p:nvSpPr>
        <p:spPr>
          <a:xfrm>
            <a:off x="1034464" y="5562577"/>
            <a:ext cx="4864060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0B7FCE-B130-1374-F947-F9EC00354EC1}"/>
              </a:ext>
            </a:extLst>
          </p:cNvPr>
          <p:cNvSpPr/>
          <p:nvPr/>
        </p:nvSpPr>
        <p:spPr>
          <a:xfrm>
            <a:off x="6698517" y="5562577"/>
            <a:ext cx="5137168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6B9C419-FA52-6563-7383-D2F658340FA0}"/>
              </a:ext>
            </a:extLst>
          </p:cNvPr>
          <p:cNvSpPr txBox="1"/>
          <p:nvPr/>
        </p:nvSpPr>
        <p:spPr>
          <a:xfrm>
            <a:off x="1381423" y="6544592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7BAF8E2-7641-0F8D-9EC7-C2D8F3143092}"/>
              </a:ext>
            </a:extLst>
          </p:cNvPr>
          <p:cNvSpPr txBox="1"/>
          <p:nvPr/>
        </p:nvSpPr>
        <p:spPr>
          <a:xfrm>
            <a:off x="7023728" y="6480198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D7408A-6F9F-6CE2-3CE8-B553D9E497F0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0924A2AE-5D02-A279-8D1F-B59F7C08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6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9B51DD0E-08C9-761E-334E-442B17364433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485" y="735863"/>
            <a:ext cx="4532814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/>
              <a:t>Renseignement sur la référence présentée :</a:t>
            </a:r>
          </a:p>
          <a:p>
            <a:endParaRPr lang="fr-FR" altLang="fr-FR" sz="1400" b="1" u="sng" dirty="0"/>
          </a:p>
          <a:p>
            <a:r>
              <a:rPr lang="fr-FR" altLang="fr-FR" sz="1400" dirty="0"/>
              <a:t>Désignation de l’opération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Lieu de réalisation </a:t>
            </a:r>
            <a:r>
              <a:rPr lang="fr-FR" altLang="fr-FR" sz="1400" dirty="0" smtClean="0"/>
              <a:t>: </a:t>
            </a:r>
            <a:r>
              <a:rPr lang="fr-FR" sz="1400" b="1" i="1" dirty="0" smtClean="0">
                <a:solidFill>
                  <a:schemeClr val="bg1">
                    <a:lumMod val="75000"/>
                  </a:schemeClr>
                </a:solidFill>
              </a:rPr>
              <a:t>A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Maître d’ouvrage </a:t>
            </a:r>
            <a:r>
              <a:rPr lang="fr-FR" altLang="fr-FR" sz="1400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	</a:t>
            </a:r>
            <a:r>
              <a:rPr lang="fr-FR" sz="1400" b="1" i="1" dirty="0"/>
              <a:t>		</a:t>
            </a:r>
          </a:p>
          <a:p>
            <a:endParaRPr lang="fr-FR" altLang="fr-FR" sz="1400" dirty="0"/>
          </a:p>
          <a:p>
            <a:r>
              <a:rPr lang="fr-FR" altLang="fr-FR" sz="1400" dirty="0"/>
              <a:t>Type d’ouvrage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Surface de plancher (m²)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Catégorie du bâtiment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Avancement / Date de livraison :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Montant de travaux (€HT)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/>
          </a:p>
          <a:p>
            <a:r>
              <a:rPr lang="fr-FR" altLang="fr-FR" sz="1400" dirty="0"/>
              <a:t>Eléments de mission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/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10A8B28-100A-B2D6-976D-C35DAC19CDAC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latin typeface="+mn-lt"/>
              </a:rPr>
              <a:t>Renseignements sur le candidat </a:t>
            </a:r>
            <a:r>
              <a:rPr lang="fr-FR" altLang="fr-FR" sz="2000" b="1" dirty="0">
                <a:latin typeface="+mn-lt"/>
              </a:rPr>
              <a:t>:  Nom du groupement / Société </a:t>
            </a:r>
            <a:r>
              <a:rPr lang="fr-FR" altLang="fr-FR" sz="20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: </a:t>
            </a:r>
            <a:r>
              <a:rPr lang="fr-FR" altLang="fr-FR" sz="2000" b="1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1821949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779173" y="193184"/>
            <a:ext cx="11082270" cy="895081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altLang="fr-FR" sz="1100" i="1" dirty="0">
                <a:solidFill>
                  <a:schemeClr val="tx1"/>
                </a:solidFill>
              </a:rPr>
              <a:t>Documents graphiques : 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PLAN MASSE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PERSPECTIVE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VUES EXTERIEURES, NTERIEURES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AUTRE(S) ELEMENT(S) JUGE(S) PERTINENT (S) A LA DEFINITION DU PROJET 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</a:t>
            </a:r>
            <a:r>
              <a:rPr lang="fr-FR" sz="2240" b="1" dirty="0" smtClean="0">
                <a:solidFill>
                  <a:schemeClr val="bg1"/>
                </a:solidFill>
              </a:rPr>
              <a:t>2</a:t>
            </a:r>
            <a:endParaRPr lang="fr-FR" sz="2240" b="1" dirty="0">
              <a:solidFill>
                <a:schemeClr val="bg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2036" y="193184"/>
            <a:ext cx="499915" cy="45114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2111150" y="232204"/>
            <a:ext cx="29367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80" b="1" dirty="0" smtClean="0">
                <a:solidFill>
                  <a:schemeClr val="bg1"/>
                </a:solidFill>
              </a:rPr>
              <a:t>7</a:t>
            </a:r>
            <a:endParaRPr lang="fr-FR" sz="168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00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</a:t>
            </a:r>
            <a:r>
              <a:rPr lang="fr-FR" sz="2240" b="1" dirty="0" smtClean="0">
                <a:solidFill>
                  <a:schemeClr val="bg1"/>
                </a:solidFill>
              </a:rPr>
              <a:t>3</a:t>
            </a:r>
            <a:endParaRPr lang="fr-FR" sz="2240"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A66C49-7742-2559-D585-A4352E871340}"/>
              </a:ext>
            </a:extLst>
          </p:cNvPr>
          <p:cNvSpPr/>
          <p:nvPr/>
        </p:nvSpPr>
        <p:spPr>
          <a:xfrm>
            <a:off x="1034464" y="5562577"/>
            <a:ext cx="4864060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0B7FCE-B130-1374-F947-F9EC00354EC1}"/>
              </a:ext>
            </a:extLst>
          </p:cNvPr>
          <p:cNvSpPr/>
          <p:nvPr/>
        </p:nvSpPr>
        <p:spPr>
          <a:xfrm>
            <a:off x="6698517" y="5562577"/>
            <a:ext cx="5137168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6B9C419-FA52-6563-7383-D2F658340FA0}"/>
              </a:ext>
            </a:extLst>
          </p:cNvPr>
          <p:cNvSpPr txBox="1"/>
          <p:nvPr/>
        </p:nvSpPr>
        <p:spPr>
          <a:xfrm>
            <a:off x="1381423" y="6544592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7BAF8E2-7641-0F8D-9EC7-C2D8F3143092}"/>
              </a:ext>
            </a:extLst>
          </p:cNvPr>
          <p:cNvSpPr txBox="1"/>
          <p:nvPr/>
        </p:nvSpPr>
        <p:spPr>
          <a:xfrm>
            <a:off x="7023728" y="6480198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D7408A-6F9F-6CE2-3CE8-B553D9E497F0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7BAB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0924A2AE-5D02-A279-8D1F-B59F7C08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8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9B51DD0E-08C9-761E-334E-442B17364433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485" y="735863"/>
            <a:ext cx="4532814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/>
              <a:t>Renseignement sur la référence présentée :</a:t>
            </a:r>
          </a:p>
          <a:p>
            <a:endParaRPr lang="fr-FR" altLang="fr-FR" sz="1400" b="1" u="sng" dirty="0"/>
          </a:p>
          <a:p>
            <a:r>
              <a:rPr lang="fr-FR" altLang="fr-FR" sz="1400" dirty="0"/>
              <a:t>Désignation de l’opération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Lieu de réalisation </a:t>
            </a:r>
            <a:r>
              <a:rPr lang="fr-FR" altLang="fr-FR" sz="1400" dirty="0" smtClean="0"/>
              <a:t>: </a:t>
            </a:r>
            <a:r>
              <a:rPr lang="fr-FR" sz="1400" b="1" i="1" dirty="0" smtClean="0">
                <a:solidFill>
                  <a:schemeClr val="bg1">
                    <a:lumMod val="75000"/>
                  </a:schemeClr>
                </a:solidFill>
              </a:rPr>
              <a:t>A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Maître d’ouvrage </a:t>
            </a:r>
            <a:r>
              <a:rPr lang="fr-FR" altLang="fr-FR" sz="1400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	</a:t>
            </a:r>
            <a:r>
              <a:rPr lang="fr-FR" sz="1400" b="1" i="1" dirty="0"/>
              <a:t>		</a:t>
            </a:r>
          </a:p>
          <a:p>
            <a:endParaRPr lang="fr-FR" altLang="fr-FR" sz="1400" dirty="0"/>
          </a:p>
          <a:p>
            <a:r>
              <a:rPr lang="fr-FR" altLang="fr-FR" sz="1400" dirty="0"/>
              <a:t>Type d’ouvrage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Surface de plancher (m²)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Catégorie du bâtiment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/>
          </a:p>
          <a:p>
            <a:r>
              <a:rPr lang="fr-FR" altLang="fr-FR" sz="1400" dirty="0"/>
              <a:t>Avancement / Date de livraison :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/>
          </a:p>
          <a:p>
            <a:r>
              <a:rPr lang="fr-FR" altLang="fr-FR" sz="1400" dirty="0"/>
              <a:t>Montant de travaux (€HT)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/>
          </a:p>
          <a:p>
            <a:r>
              <a:rPr lang="fr-FR" altLang="fr-FR" sz="1400" dirty="0"/>
              <a:t>Eléments de mission : </a:t>
            </a:r>
            <a:r>
              <a:rPr lang="fr-FR" sz="1400" b="1" i="1" dirty="0">
                <a:solidFill>
                  <a:schemeClr val="bg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altLang="fr-FR" sz="1400" dirty="0"/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10A8B28-100A-B2D6-976D-C35DAC19CDAC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latin typeface="+mn-lt"/>
              </a:rPr>
              <a:t>Renseignements sur le candidat </a:t>
            </a:r>
            <a:r>
              <a:rPr lang="fr-FR" altLang="fr-FR" sz="2000" b="1" dirty="0">
                <a:latin typeface="+mn-lt"/>
              </a:rPr>
              <a:t>:  Nom du groupement / Société </a:t>
            </a:r>
            <a:r>
              <a:rPr lang="fr-FR" altLang="fr-FR" sz="20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: </a:t>
            </a:r>
            <a:r>
              <a:rPr lang="fr-FR" altLang="fr-FR" sz="2000" b="1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1959682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779173" y="193184"/>
            <a:ext cx="11082270" cy="895081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altLang="fr-FR" sz="1100" i="1" dirty="0">
                <a:solidFill>
                  <a:schemeClr val="tx1"/>
                </a:solidFill>
              </a:rPr>
              <a:t>Documents graphiques : 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PLAN MASSE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PERSPECTIVE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VUES EXTERIEURES, NTERIEURES</a:t>
            </a:r>
          </a:p>
          <a:p>
            <a:r>
              <a:rPr lang="fr-FR" altLang="fr-FR" sz="1100" i="1" dirty="0">
                <a:solidFill>
                  <a:schemeClr val="tx1"/>
                </a:solidFill>
              </a:rPr>
              <a:t>AUTRE(S) ELEMENT(S) JUGE(S) PERTINENT (S) A LA DEFINITION DU PROJET 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7BAB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</a:t>
            </a:r>
            <a:r>
              <a:rPr lang="fr-FR" sz="2240" b="1" dirty="0" smtClean="0">
                <a:solidFill>
                  <a:schemeClr val="bg1"/>
                </a:solidFill>
              </a:rPr>
              <a:t>3</a:t>
            </a:r>
            <a:endParaRPr lang="fr-FR" sz="2240" b="1" dirty="0">
              <a:solidFill>
                <a:schemeClr val="bg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2036" y="193184"/>
            <a:ext cx="499915" cy="45114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2111150" y="232204"/>
            <a:ext cx="29367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80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138226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703</TotalTime>
  <Words>953</Words>
  <Application>Microsoft Office PowerPoint</Application>
  <PresentationFormat>A3 (297 x 420 mm)</PresentationFormat>
  <Paragraphs>217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Lucida Sans Unicode</vt:lpstr>
      <vt:lpstr>Times New Roman</vt:lpstr>
      <vt:lpstr>Wingdings</vt:lpstr>
      <vt:lpstr>Thème Office 2013 – 2022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ARTELIA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noulette-j@ch-valenciennes.fr</dc:creator>
  <cp:lastModifiedBy>PLICHON, Laura</cp:lastModifiedBy>
  <cp:revision>55</cp:revision>
  <cp:lastPrinted>2019-06-28T09:08:13Z</cp:lastPrinted>
  <dcterms:created xsi:type="dcterms:W3CDTF">2019-04-17T11:58:41Z</dcterms:created>
  <dcterms:modified xsi:type="dcterms:W3CDTF">2025-10-03T10:02:39Z</dcterms:modified>
</cp:coreProperties>
</file>